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Montserrat"/>
      <p:regular r:id="rId56"/>
      <p:bold r:id="rId57"/>
      <p:italic r:id="rId58"/>
      <p:boldItalic r:id="rId59"/>
    </p:embeddedFont>
    <p:embeddedFont>
      <p:font typeface="Quicksand"/>
      <p:regular r:id="rId60"/>
      <p:bold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Quicksan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Quicksand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Montserrat-bold.fntdata"/><Relationship Id="rId12" Type="http://schemas.openxmlformats.org/officeDocument/2006/relationships/slide" Target="slides/slide7.xml"/><Relationship Id="rId56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59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58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b3730d6f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b3730d6f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@LUIGI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d4090bd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d4090bd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@ROB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d4090bde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d4090bd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 Your personal data is monetized because it is under the control (and in the private databases) of the large players.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d4090bde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d4090bde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d4090bd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d4090bd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  is this about centralized online voting?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d4090bde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fd4090bde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fd4090bdec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fd4090bdec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d4090bdec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fd4090bdec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chemeClr val="dk1"/>
                </a:solidFill>
              </a:rPr>
              <a:t>ROB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d4090bdec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d4090bdec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Update this slide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d4090bdec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d4090bdec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Web3 def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09e6e999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09e6e999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fd4090bdec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fd4090bdec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fd4090bdec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fd4090bdec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0059e86fc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0059e86fc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 -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fd4090bdec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fd4090bdec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 when I send a token to you - it looks like I just dropped it into your wallet - but actually I am going to the to token’s contract and telling it that I send the token to you.  The token’s contract keeps track of the flow of that token.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fd4090bdec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fd4090bdec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ROB (end of this part)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f6f773a47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f6f773a47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fd4090bdec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fd4090bdec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fb3730d6f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fb3730d6f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 - I’m a bit confused still about this slide(ROB -writing)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b3730d6f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fb3730d6f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fb3730d6f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fb3730d6f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 - do you mean - after a contract is deployed and included in the chain, it can be …. uhhh used?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6f773a4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6f773a4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fb3730d6f7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fb3730d6f7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fd4090bdec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fd4090bdec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fd4090bdec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fd4090bdec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f6f773a47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f6f773a47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c39422f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c39422f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fd4090bde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fd4090bde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 / MAT → add @notice to Owner.sol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fd4090bdec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fd4090bdec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 - @law  setting up the rules for the parties of the contract  - rules, rights &amp; obligations (actual clause)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@notice - feels more like clarification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d4090bdec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d4090bdec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 LEXON /  A “person” in Lexon is “address payable” in Solidity; and “an amount” is “uint”. Makes sense, and it’s a lot of fun to see what’s going on under the hood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it"/>
            </a:br>
            <a:r>
              <a:rPr lang="it"/>
              <a:t>MAT Sourcify: the principle of contract verification → Sourcify is a database of smart contract’s source-code, so that people know what they are signing (if they can read the solidity code)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f82e965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f82e965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 MAT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f82e96537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f82e96537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ROB MAT LUIGI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d4090bdec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d4090bdec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6f773a47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6f773a47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fd4090bdec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fd4090bdec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fd4090bdec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fd4090bdec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 MAT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fd4090bdec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fd4090bdec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 MAT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fd4090bdec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fd4090bdec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 MAT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fd4090bdec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fd4090bdec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 MAT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f82e96537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f82e9653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LUIGI MAT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f09e6e999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f09e6e999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Everyone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d4090bdec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d4090bdec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MarriageContract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HABITAT or 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fd4090bdec_0_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fd4090bdec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MarriageContract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HABITAT or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b3730d6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b3730d6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0079e52d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0079e52d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b3730d6f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b3730d6f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b3730d6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b3730d6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b3730d6f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b3730d6f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b3730d6f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b3730d6f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LUIGI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1" Type="http://schemas.openxmlformats.org/officeDocument/2006/relationships/image" Target="../media/image3.png"/><Relationship Id="rId10" Type="http://schemas.openxmlformats.org/officeDocument/2006/relationships/image" Target="../media/image6.png"/><Relationship Id="rId9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9.png"/><Relationship Id="rId8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10" Type="http://schemas.openxmlformats.org/officeDocument/2006/relationships/image" Target="../media/image23.png"/><Relationship Id="rId9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34.png"/><Relationship Id="rId7" Type="http://schemas.openxmlformats.org/officeDocument/2006/relationships/image" Target="../media/image25.png"/><Relationship Id="rId8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Relationship Id="rId6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8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lawsociety.org.uk/news/stories/cryptoassets-dlt-and-smart-contracts-ukjt-consultation/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tlsprdsitecore.azureedge.net/-/media/files/campaigns/lawtech/ukjt-consultation-cryptoassets-smart-contracts-may-2019.pdf?rev=5972dfe6555746ee929586724cbfcf9f&amp;hash=A589AE0D25EB7BF7AF8D8EF558350215" TargetMode="External"/><Relationship Id="rId4" Type="http://schemas.openxmlformats.org/officeDocument/2006/relationships/hyperlink" Target="https://35z8e83m1ih83drye280o9d1-wpengine.netdna-ssl.com/wp-content/uploads/2019/11/6.6056_JO_Cryptocurrencies_Statement_FINAL_WEB_111119-1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medium.com/remix-ide/programming-your-first-binding-legal-agreement-with-lexon-remix-951c4bc4c42a" TargetMode="External"/><Relationship Id="rId4" Type="http://schemas.openxmlformats.org/officeDocument/2006/relationships/hyperlink" Target="http://demo.lexon.tech/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www.proofofhumanity.id/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gnosis-safe.io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9.png"/><Relationship Id="rId4" Type="http://schemas.openxmlformats.org/officeDocument/2006/relationships/image" Target="../media/image3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42700" y="896500"/>
            <a:ext cx="8058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Ethereum 4 Lawyers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Quicksand"/>
                <a:ea typeface="Quicksand"/>
                <a:cs typeface="Quicksand"/>
                <a:sym typeface="Quicksand"/>
              </a:rPr>
              <a:t>-workshop-</a:t>
            </a:r>
            <a:endParaRPr sz="3600"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1700" y="3163313"/>
            <a:ext cx="1844700" cy="18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0076" y="3655925"/>
            <a:ext cx="859525" cy="8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7. Little use of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digital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signature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“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self-sovereign identity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” principle not 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represented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by state agencies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Campaigns, platforms wanting to use the digital signature have to pay a very high price-per-user (set by state agencies, recharged by service providers)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Digital signature service providers are centralized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/>
        </p:nvSpPr>
        <p:spPr>
          <a:xfrm>
            <a:off x="878400" y="1648200"/>
            <a:ext cx="7747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→ </a:t>
            </a:r>
            <a:r>
              <a:rPr lang="it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Database</a:t>
            </a: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 - Spreadsheet: </a:t>
            </a:r>
            <a:b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Saving information and softwares (smart contracts)</a:t>
            </a:r>
            <a:endParaRPr sz="18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→ Bank </a:t>
            </a:r>
            <a:r>
              <a:rPr lang="it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Account</a:t>
            </a: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: </a:t>
            </a:r>
            <a:b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Saving info in a way that info can only be added not modified</a:t>
            </a:r>
            <a:endParaRPr sz="18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→ World </a:t>
            </a:r>
            <a:r>
              <a:rPr lang="it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Computer</a:t>
            </a: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:  </a:t>
            </a:r>
            <a:b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it" sz="18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for running computations &amp; algorithms</a:t>
            </a:r>
            <a:endParaRPr sz="18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8" name="Google Shape;108;p23"/>
          <p:cNvSpPr txBox="1"/>
          <p:nvPr/>
        </p:nvSpPr>
        <p:spPr>
          <a:xfrm>
            <a:off x="1183200" y="255275"/>
            <a:ext cx="6777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ETHEREUM</a:t>
            </a:r>
            <a:endParaRPr sz="25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/>
          <p:nvPr/>
        </p:nvSpPr>
        <p:spPr>
          <a:xfrm>
            <a:off x="2227359" y="1492592"/>
            <a:ext cx="3474000" cy="3299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4"/>
          <p:cNvSpPr/>
          <p:nvPr/>
        </p:nvSpPr>
        <p:spPr>
          <a:xfrm>
            <a:off x="4368660" y="1765151"/>
            <a:ext cx="943500" cy="920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9484" y="1734102"/>
            <a:ext cx="982122" cy="98212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WEB2 Apps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2594592" y="1765151"/>
            <a:ext cx="943500" cy="9201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4"/>
          <p:cNvSpPr/>
          <p:nvPr/>
        </p:nvSpPr>
        <p:spPr>
          <a:xfrm>
            <a:off x="4368660" y="3384195"/>
            <a:ext cx="943500" cy="920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4"/>
          <p:cNvSpPr/>
          <p:nvPr/>
        </p:nvSpPr>
        <p:spPr>
          <a:xfrm>
            <a:off x="2594592" y="3377992"/>
            <a:ext cx="943500" cy="920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0889" y="1810296"/>
            <a:ext cx="830114" cy="8301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24"/>
          <p:cNvCxnSpPr>
            <a:stCxn id="117" idx="2"/>
            <a:endCxn id="119" idx="0"/>
          </p:cNvCxnSpPr>
          <p:nvPr/>
        </p:nvCxnSpPr>
        <p:spPr>
          <a:xfrm>
            <a:off x="3066342" y="2685251"/>
            <a:ext cx="0" cy="692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24"/>
          <p:cNvCxnSpPr>
            <a:stCxn id="117" idx="3"/>
            <a:endCxn id="114" idx="1"/>
          </p:cNvCxnSpPr>
          <p:nvPr/>
        </p:nvCxnSpPr>
        <p:spPr>
          <a:xfrm>
            <a:off x="3538092" y="2225201"/>
            <a:ext cx="8307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24"/>
          <p:cNvCxnSpPr>
            <a:stCxn id="114" idx="2"/>
            <a:endCxn id="118" idx="0"/>
          </p:cNvCxnSpPr>
          <p:nvPr/>
        </p:nvCxnSpPr>
        <p:spPr>
          <a:xfrm>
            <a:off x="4840410" y="2685251"/>
            <a:ext cx="0" cy="699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24"/>
          <p:cNvCxnSpPr>
            <a:stCxn id="118" idx="1"/>
            <a:endCxn id="119" idx="3"/>
          </p:cNvCxnSpPr>
          <p:nvPr/>
        </p:nvCxnSpPr>
        <p:spPr>
          <a:xfrm rot="10800000">
            <a:off x="3537960" y="3837945"/>
            <a:ext cx="830700" cy="6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24"/>
          <p:cNvCxnSpPr>
            <a:stCxn id="117" idx="2"/>
            <a:endCxn id="118" idx="0"/>
          </p:cNvCxnSpPr>
          <p:nvPr/>
        </p:nvCxnSpPr>
        <p:spPr>
          <a:xfrm>
            <a:off x="3066342" y="2685251"/>
            <a:ext cx="1774200" cy="699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24"/>
          <p:cNvCxnSpPr>
            <a:stCxn id="119" idx="0"/>
            <a:endCxn id="114" idx="2"/>
          </p:cNvCxnSpPr>
          <p:nvPr/>
        </p:nvCxnSpPr>
        <p:spPr>
          <a:xfrm flipH="1" rot="10800000">
            <a:off x="3066342" y="2685292"/>
            <a:ext cx="1774200" cy="692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7" name="Google Shape;12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6204" y="2349988"/>
            <a:ext cx="335126" cy="335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0485" y="3422729"/>
            <a:ext cx="830522" cy="83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5790" y="3428927"/>
            <a:ext cx="830523" cy="8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17247" y="4286569"/>
            <a:ext cx="393633" cy="393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07715" y="4334680"/>
            <a:ext cx="528768" cy="297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96747" y="1852473"/>
            <a:ext cx="335114" cy="335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720136" y="24518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930718" y="24518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96536" y="24518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607118" y="24518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72736" y="40520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683318" y="40520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43936" y="4052012"/>
            <a:ext cx="237942" cy="21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854518" y="4052012"/>
            <a:ext cx="237942" cy="21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3603271" y="1807461"/>
            <a:ext cx="70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APPS</a:t>
            </a:r>
            <a:endParaRPr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6301525" y="1864900"/>
            <a:ext cx="2130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CENTRALIZED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CENSURABLE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it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DATA-TAMPERING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OPAQUE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TermsofService-based TRUST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420303" y="2350007"/>
            <a:ext cx="151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PUBLIC</a:t>
            </a:r>
            <a:endParaRPr i="1"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INTERNET</a:t>
            </a:r>
            <a:endParaRPr i="1"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44" name="Google Shape;144;p24"/>
          <p:cNvCxnSpPr>
            <a:stCxn id="113" idx="1"/>
          </p:cNvCxnSpPr>
          <p:nvPr/>
        </p:nvCxnSpPr>
        <p:spPr>
          <a:xfrm rot="10800000">
            <a:off x="1632459" y="2653442"/>
            <a:ext cx="594900" cy="488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5" name="Google Shape;14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6204" y="4026388"/>
            <a:ext cx="335126" cy="335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329" y="4026388"/>
            <a:ext cx="335126" cy="335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329" y="2389800"/>
            <a:ext cx="335126" cy="335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7011" y="1400644"/>
            <a:ext cx="733570" cy="785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1556136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2415579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1985857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 rotWithShape="1">
          <a:blip r:embed="rId4">
            <a:alphaModFix/>
          </a:blip>
          <a:srcRect b="20521" l="0" r="0" t="0"/>
          <a:stretch/>
        </p:blipFill>
        <p:spPr>
          <a:xfrm flipH="1">
            <a:off x="4098589" y="1166200"/>
            <a:ext cx="1807479" cy="1436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2845301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3704744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775" y="3275022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1483700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1913422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2343143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2772865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3202586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273" y="3632308"/>
            <a:ext cx="408316" cy="40831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/>
          <p:nvPr/>
        </p:nvSpPr>
        <p:spPr>
          <a:xfrm>
            <a:off x="3519476" y="2098261"/>
            <a:ext cx="1009200" cy="1009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APP / </a:t>
            </a:r>
            <a:r>
              <a:rPr b="1" lang="it" sz="9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CENTRAL AUTHORITY</a:t>
            </a:r>
            <a:endParaRPr b="1" sz="9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3232213" y="3097708"/>
            <a:ext cx="1583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FINANCE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DECISION MAKING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BROADCASTING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NETWORKING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68" name="Google Shape;168;p25"/>
          <p:cNvCxnSpPr>
            <a:stCxn id="160" idx="3"/>
            <a:endCxn id="166" idx="1"/>
          </p:cNvCxnSpPr>
          <p:nvPr/>
        </p:nvCxnSpPr>
        <p:spPr>
          <a:xfrm>
            <a:off x="2611589" y="1687856"/>
            <a:ext cx="907800" cy="915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5"/>
          <p:cNvCxnSpPr>
            <a:stCxn id="161" idx="3"/>
            <a:endCxn id="166" idx="1"/>
          </p:cNvCxnSpPr>
          <p:nvPr/>
        </p:nvCxnSpPr>
        <p:spPr>
          <a:xfrm>
            <a:off x="2611589" y="2117578"/>
            <a:ext cx="907800" cy="485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5"/>
          <p:cNvCxnSpPr>
            <a:stCxn id="162" idx="3"/>
            <a:endCxn id="166" idx="1"/>
          </p:cNvCxnSpPr>
          <p:nvPr/>
        </p:nvCxnSpPr>
        <p:spPr>
          <a:xfrm>
            <a:off x="2611589" y="2547299"/>
            <a:ext cx="907800" cy="5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5"/>
          <p:cNvCxnSpPr>
            <a:stCxn id="163" idx="3"/>
            <a:endCxn id="166" idx="1"/>
          </p:cNvCxnSpPr>
          <p:nvPr/>
        </p:nvCxnSpPr>
        <p:spPr>
          <a:xfrm flipH="1" rot="10800000">
            <a:off x="2611589" y="2602921"/>
            <a:ext cx="907800" cy="37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5"/>
          <p:cNvCxnSpPr>
            <a:stCxn id="164" idx="3"/>
            <a:endCxn id="166" idx="1"/>
          </p:cNvCxnSpPr>
          <p:nvPr/>
        </p:nvCxnSpPr>
        <p:spPr>
          <a:xfrm flipH="1" rot="10800000">
            <a:off x="2611589" y="2602743"/>
            <a:ext cx="907800" cy="80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5"/>
          <p:cNvCxnSpPr>
            <a:stCxn id="165" idx="3"/>
            <a:endCxn id="166" idx="1"/>
          </p:cNvCxnSpPr>
          <p:nvPr/>
        </p:nvCxnSpPr>
        <p:spPr>
          <a:xfrm flipH="1" rot="10800000">
            <a:off x="2611589" y="2602864"/>
            <a:ext cx="907800" cy="1233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4" name="Google Shape;17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4449" y="2715385"/>
            <a:ext cx="408115" cy="408115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cxnSp>
        <p:nvCxnSpPr>
          <p:cNvPr id="175" name="Google Shape;175;p25"/>
          <p:cNvCxnSpPr>
            <a:stCxn id="166" idx="3"/>
          </p:cNvCxnSpPr>
          <p:nvPr/>
        </p:nvCxnSpPr>
        <p:spPr>
          <a:xfrm>
            <a:off x="4528676" y="2602861"/>
            <a:ext cx="1377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25"/>
          <p:cNvSpPr/>
          <p:nvPr/>
        </p:nvSpPr>
        <p:spPr>
          <a:xfrm>
            <a:off x="6022107" y="2098261"/>
            <a:ext cx="1737300" cy="1009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RESULT</a:t>
            </a:r>
            <a:endParaRPr b="1" sz="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6109291" y="3097708"/>
            <a:ext cx="1583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DELINQUENCIES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MANIPULATION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CENSORSHIP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DATA TAMPERING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1556136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2415579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1985857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2845301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3704744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775" y="3275022"/>
            <a:ext cx="246101" cy="2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1483700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1913422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2343143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2772865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3202586"/>
            <a:ext cx="408316" cy="4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1273" y="3632308"/>
            <a:ext cx="408316" cy="40831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5"/>
          <p:cNvSpPr txBox="1"/>
          <p:nvPr/>
        </p:nvSpPr>
        <p:spPr>
          <a:xfrm>
            <a:off x="311700" y="38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Centralization can be efficient but can have side effects...</a:t>
            </a:r>
            <a:endParaRPr sz="2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Online Voting: a visual representation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14902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25570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20236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30904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41572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76" y="3623875"/>
            <a:ext cx="305474" cy="32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14003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19337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24671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30005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35339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100" y="4067363"/>
            <a:ext cx="506825" cy="5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9100" y="2238926"/>
            <a:ext cx="1152900" cy="1178997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/>
          <p:nvPr/>
        </p:nvSpPr>
        <p:spPr>
          <a:xfrm>
            <a:off x="3643663" y="2643525"/>
            <a:ext cx="703800" cy="55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4398" y="2659687"/>
            <a:ext cx="653449" cy="690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26"/>
          <p:cNvCxnSpPr>
            <a:stCxn id="202" idx="3"/>
            <a:endCxn id="208" idx="1"/>
          </p:cNvCxnSpPr>
          <p:nvPr/>
        </p:nvCxnSpPr>
        <p:spPr>
          <a:xfrm>
            <a:off x="1539925" y="1653775"/>
            <a:ext cx="1879200" cy="1174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6"/>
          <p:cNvCxnSpPr>
            <a:stCxn id="203" idx="3"/>
            <a:endCxn id="208" idx="1"/>
          </p:cNvCxnSpPr>
          <p:nvPr/>
        </p:nvCxnSpPr>
        <p:spPr>
          <a:xfrm>
            <a:off x="1539925" y="2187175"/>
            <a:ext cx="1879200" cy="641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6"/>
          <p:cNvCxnSpPr>
            <a:stCxn id="204" idx="3"/>
            <a:endCxn id="208" idx="1"/>
          </p:cNvCxnSpPr>
          <p:nvPr/>
        </p:nvCxnSpPr>
        <p:spPr>
          <a:xfrm>
            <a:off x="1539925" y="2720575"/>
            <a:ext cx="1879200" cy="10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6"/>
          <p:cNvCxnSpPr>
            <a:stCxn id="205" idx="3"/>
            <a:endCxn id="208" idx="1"/>
          </p:cNvCxnSpPr>
          <p:nvPr/>
        </p:nvCxnSpPr>
        <p:spPr>
          <a:xfrm flipH="1" rot="10800000">
            <a:off x="1539925" y="2828275"/>
            <a:ext cx="1879200" cy="425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6"/>
          <p:cNvCxnSpPr>
            <a:stCxn id="206" idx="3"/>
            <a:endCxn id="208" idx="1"/>
          </p:cNvCxnSpPr>
          <p:nvPr/>
        </p:nvCxnSpPr>
        <p:spPr>
          <a:xfrm flipH="1" rot="10800000">
            <a:off x="1539925" y="2828275"/>
            <a:ext cx="1879200" cy="959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6"/>
          <p:cNvCxnSpPr>
            <a:stCxn id="207" idx="3"/>
            <a:endCxn id="208" idx="1"/>
          </p:cNvCxnSpPr>
          <p:nvPr/>
        </p:nvCxnSpPr>
        <p:spPr>
          <a:xfrm flipH="1" rot="10800000">
            <a:off x="1539925" y="2828275"/>
            <a:ext cx="1879200" cy="1492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6"/>
          <p:cNvSpPr/>
          <p:nvPr/>
        </p:nvSpPr>
        <p:spPr>
          <a:xfrm>
            <a:off x="5548900" y="2643513"/>
            <a:ext cx="344700" cy="4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49098" y="2675900"/>
            <a:ext cx="492950" cy="49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0840" y="2440277"/>
            <a:ext cx="703760" cy="82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84600" y="1774938"/>
            <a:ext cx="1051450" cy="10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400" y="29122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7000" y="29122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5600" y="29122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4200" y="29122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8500" y="31264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9900" y="31264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300" y="31264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2700" y="31264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4100" y="33550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2700" y="33550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300" y="33550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9900" y="33550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8500" y="33550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4100" y="3126400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400" y="35980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7000" y="35980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5600" y="3598037"/>
            <a:ext cx="218051" cy="2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4200" y="3598037"/>
            <a:ext cx="218051" cy="2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6"/>
          <p:cNvSpPr/>
          <p:nvPr/>
        </p:nvSpPr>
        <p:spPr>
          <a:xfrm>
            <a:off x="6996700" y="2643513"/>
            <a:ext cx="344700" cy="4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26"/>
          <p:cNvPicPr preferRelativeResize="0"/>
          <p:nvPr/>
        </p:nvPicPr>
        <p:blipFill rotWithShape="1">
          <a:blip r:embed="rId10">
            <a:alphaModFix/>
          </a:blip>
          <a:srcRect b="0" l="18458" r="21593" t="0"/>
          <a:stretch/>
        </p:blipFill>
        <p:spPr>
          <a:xfrm flipH="1">
            <a:off x="4794024" y="2128178"/>
            <a:ext cx="506826" cy="46913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41" name="Google Shape;241;p26"/>
          <p:cNvGrpSpPr/>
          <p:nvPr/>
        </p:nvGrpSpPr>
        <p:grpSpPr>
          <a:xfrm>
            <a:off x="4666210" y="1241750"/>
            <a:ext cx="769837" cy="824076"/>
            <a:chOff x="4666210" y="1515225"/>
            <a:chExt cx="769837" cy="824076"/>
          </a:xfrm>
        </p:grpSpPr>
        <p:pic>
          <p:nvPicPr>
            <p:cNvPr id="242" name="Google Shape;242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66210" y="1515225"/>
              <a:ext cx="769837" cy="8240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p26"/>
            <p:cNvSpPr/>
            <p:nvPr/>
          </p:nvSpPr>
          <p:spPr>
            <a:xfrm>
              <a:off x="4955025" y="1686225"/>
              <a:ext cx="96000" cy="107700"/>
            </a:xfrm>
            <a:prstGeom prst="rtTriangl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5077550" y="1686225"/>
              <a:ext cx="96000" cy="107700"/>
            </a:xfrm>
            <a:prstGeom prst="rtTriangl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WEB3: Public Info Storage &amp; Computation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2241275" y="1576326"/>
            <a:ext cx="3476400" cy="2642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 txBox="1"/>
          <p:nvPr/>
        </p:nvSpPr>
        <p:spPr>
          <a:xfrm>
            <a:off x="727696" y="1837211"/>
            <a:ext cx="70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DAPP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2" name="Google Shape;252;p27"/>
          <p:cNvSpPr txBox="1"/>
          <p:nvPr/>
        </p:nvSpPr>
        <p:spPr>
          <a:xfrm>
            <a:off x="6237850" y="1957313"/>
            <a:ext cx="2130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DECENTRALIZED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UNCENSORABLE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TRANSPARENT</a:t>
            </a:r>
            <a:r>
              <a:rPr i="1" lang="it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i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TRUSTLESS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253" name="Google Shape;253;p27"/>
          <p:cNvCxnSpPr>
            <a:endCxn id="251" idx="3"/>
          </p:cNvCxnSpPr>
          <p:nvPr/>
        </p:nvCxnSpPr>
        <p:spPr>
          <a:xfrm rot="10800000">
            <a:off x="1427896" y="2006561"/>
            <a:ext cx="820200" cy="131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4" name="Google Shape;2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557" y="3893100"/>
            <a:ext cx="297640" cy="297638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pic>
        <p:nvPicPr>
          <p:cNvPr id="255" name="Google Shape;2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8607" y="1403400"/>
            <a:ext cx="297640" cy="297637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pic>
        <p:nvPicPr>
          <p:cNvPr id="256" name="Google Shape;2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557" y="1539550"/>
            <a:ext cx="297640" cy="297637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pic>
        <p:nvPicPr>
          <p:cNvPr id="257" name="Google Shape;2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632" y="2748850"/>
            <a:ext cx="297640" cy="297638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pic>
        <p:nvPicPr>
          <p:cNvPr id="258" name="Google Shape;2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307" y="4062525"/>
            <a:ext cx="297640" cy="297638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pic>
        <p:nvPicPr>
          <p:cNvPr id="259" name="Google Shape;2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807" y="4062525"/>
            <a:ext cx="297640" cy="297638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  <p:sp>
        <p:nvSpPr>
          <p:cNvPr id="260" name="Google Shape;260;p27"/>
          <p:cNvSpPr txBox="1"/>
          <p:nvPr/>
        </p:nvSpPr>
        <p:spPr>
          <a:xfrm>
            <a:off x="3222578" y="4219032"/>
            <a:ext cx="151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PUBLIC</a:t>
            </a:r>
            <a:endParaRPr i="1"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BLOCKCHAIN</a:t>
            </a:r>
            <a:endParaRPr i="1"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727696" y="2409611"/>
            <a:ext cx="70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DAPP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2" name="Google Shape;262;p27"/>
          <p:cNvSpPr txBox="1"/>
          <p:nvPr/>
        </p:nvSpPr>
        <p:spPr>
          <a:xfrm>
            <a:off x="727696" y="2982011"/>
            <a:ext cx="70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DAPP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3" name="Google Shape;263;p27"/>
          <p:cNvSpPr txBox="1"/>
          <p:nvPr/>
        </p:nvSpPr>
        <p:spPr>
          <a:xfrm>
            <a:off x="727696" y="3554411"/>
            <a:ext cx="70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DAPP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4" name="Google Shape;264;p27"/>
          <p:cNvSpPr txBox="1"/>
          <p:nvPr/>
        </p:nvSpPr>
        <p:spPr>
          <a:xfrm>
            <a:off x="3520504" y="2256363"/>
            <a:ext cx="134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Smart Contracts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265" name="Google Shape;2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8738" y="2208650"/>
            <a:ext cx="475200" cy="4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7"/>
          <p:cNvSpPr txBox="1"/>
          <p:nvPr/>
        </p:nvSpPr>
        <p:spPr>
          <a:xfrm>
            <a:off x="3812963" y="2984100"/>
            <a:ext cx="1100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Info storage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7" name="Google Shape;267;p27"/>
          <p:cNvSpPr txBox="1"/>
          <p:nvPr/>
        </p:nvSpPr>
        <p:spPr>
          <a:xfrm>
            <a:off x="2490247" y="1569713"/>
            <a:ext cx="82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Nodes</a:t>
            </a:r>
            <a:endParaRPr b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268" name="Google Shape;26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9847" y="2954759"/>
            <a:ext cx="297650" cy="3973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p27"/>
          <p:cNvCxnSpPr/>
          <p:nvPr/>
        </p:nvCxnSpPr>
        <p:spPr>
          <a:xfrm rot="10800000">
            <a:off x="1427950" y="2571850"/>
            <a:ext cx="795600" cy="6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27"/>
          <p:cNvCxnSpPr/>
          <p:nvPr/>
        </p:nvCxnSpPr>
        <p:spPr>
          <a:xfrm rot="10800000">
            <a:off x="1427925" y="3148350"/>
            <a:ext cx="844500" cy="6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27"/>
          <p:cNvCxnSpPr>
            <a:endCxn id="263" idx="3"/>
          </p:cNvCxnSpPr>
          <p:nvPr/>
        </p:nvCxnSpPr>
        <p:spPr>
          <a:xfrm flipH="1">
            <a:off x="1427896" y="3560261"/>
            <a:ext cx="844500" cy="163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8"/>
          <p:cNvSpPr/>
          <p:nvPr/>
        </p:nvSpPr>
        <p:spPr>
          <a:xfrm>
            <a:off x="526075" y="796300"/>
            <a:ext cx="6579000" cy="12018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8"/>
          <p:cNvSpPr/>
          <p:nvPr/>
        </p:nvSpPr>
        <p:spPr>
          <a:xfrm>
            <a:off x="526075" y="2097200"/>
            <a:ext cx="6579000" cy="21477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8"/>
          <p:cNvSpPr txBox="1"/>
          <p:nvPr/>
        </p:nvSpPr>
        <p:spPr>
          <a:xfrm>
            <a:off x="1307106" y="208825"/>
            <a:ext cx="7623900" cy="8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</a:rPr>
              <a:t>Txn              From                To                 Value         Data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79" name="Google Shape;279;p28"/>
          <p:cNvCxnSpPr/>
          <p:nvPr/>
        </p:nvCxnSpPr>
        <p:spPr>
          <a:xfrm>
            <a:off x="1972774" y="208825"/>
            <a:ext cx="0" cy="4638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8"/>
          <p:cNvCxnSpPr/>
          <p:nvPr/>
        </p:nvCxnSpPr>
        <p:spPr>
          <a:xfrm>
            <a:off x="3282453" y="208825"/>
            <a:ext cx="0" cy="4632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28"/>
          <p:cNvCxnSpPr/>
          <p:nvPr/>
        </p:nvCxnSpPr>
        <p:spPr>
          <a:xfrm>
            <a:off x="4500731" y="208825"/>
            <a:ext cx="0" cy="4651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28"/>
          <p:cNvCxnSpPr/>
          <p:nvPr/>
        </p:nvCxnSpPr>
        <p:spPr>
          <a:xfrm>
            <a:off x="5384006" y="208825"/>
            <a:ext cx="0" cy="4614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8"/>
          <p:cNvCxnSpPr/>
          <p:nvPr/>
        </p:nvCxnSpPr>
        <p:spPr>
          <a:xfrm>
            <a:off x="6565013" y="208825"/>
            <a:ext cx="0" cy="4614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8"/>
          <p:cNvSpPr txBox="1"/>
          <p:nvPr/>
        </p:nvSpPr>
        <p:spPr>
          <a:xfrm>
            <a:off x="1059059" y="1031166"/>
            <a:ext cx="7920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0xa4...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85" name="Google Shape;285;p28"/>
          <p:cNvSpPr txBox="1"/>
          <p:nvPr/>
        </p:nvSpPr>
        <p:spPr>
          <a:xfrm>
            <a:off x="2231613" y="1031166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Luigi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86" name="Google Shape;286;p28"/>
          <p:cNvSpPr txBox="1"/>
          <p:nvPr/>
        </p:nvSpPr>
        <p:spPr>
          <a:xfrm>
            <a:off x="3516701" y="1031166"/>
            <a:ext cx="913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Frank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87" name="Google Shape;287;p28"/>
          <p:cNvSpPr txBox="1"/>
          <p:nvPr/>
        </p:nvSpPr>
        <p:spPr>
          <a:xfrm>
            <a:off x="4643702" y="1031166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88" name="Google Shape;288;p28"/>
          <p:cNvSpPr txBox="1"/>
          <p:nvPr/>
        </p:nvSpPr>
        <p:spPr>
          <a:xfrm>
            <a:off x="1059059" y="1564177"/>
            <a:ext cx="7920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0xa5...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89" name="Google Shape;289;p28"/>
          <p:cNvSpPr txBox="1"/>
          <p:nvPr/>
        </p:nvSpPr>
        <p:spPr>
          <a:xfrm>
            <a:off x="2231613" y="1564177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Alice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0" name="Google Shape;290;p28"/>
          <p:cNvSpPr txBox="1"/>
          <p:nvPr/>
        </p:nvSpPr>
        <p:spPr>
          <a:xfrm>
            <a:off x="3516715" y="1564177"/>
            <a:ext cx="913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Bob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1" name="Google Shape;291;p28"/>
          <p:cNvSpPr txBox="1"/>
          <p:nvPr/>
        </p:nvSpPr>
        <p:spPr>
          <a:xfrm>
            <a:off x="4675958" y="1564177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0.5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2" name="Google Shape;292;p28"/>
          <p:cNvSpPr txBox="1"/>
          <p:nvPr/>
        </p:nvSpPr>
        <p:spPr>
          <a:xfrm>
            <a:off x="1059059" y="2097189"/>
            <a:ext cx="7920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0xa6...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2231613" y="2097189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Bob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4" name="Google Shape;294;p28"/>
          <p:cNvSpPr txBox="1"/>
          <p:nvPr/>
        </p:nvSpPr>
        <p:spPr>
          <a:xfrm>
            <a:off x="4643702" y="2097189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1059059" y="2630200"/>
            <a:ext cx="7920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0xa7...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2231613" y="2630200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Chiara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464956" y="2622583"/>
            <a:ext cx="1060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Contract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8" name="Google Shape;298;p28"/>
          <p:cNvSpPr txBox="1"/>
          <p:nvPr/>
        </p:nvSpPr>
        <p:spPr>
          <a:xfrm>
            <a:off x="4643702" y="2630200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1059059" y="3163212"/>
            <a:ext cx="7920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0xa8...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0" name="Google Shape;300;p28"/>
          <p:cNvSpPr txBox="1"/>
          <p:nvPr/>
        </p:nvSpPr>
        <p:spPr>
          <a:xfrm>
            <a:off x="2231613" y="3163212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Rob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1" name="Google Shape;301;p28"/>
          <p:cNvSpPr txBox="1"/>
          <p:nvPr/>
        </p:nvSpPr>
        <p:spPr>
          <a:xfrm>
            <a:off x="3466150" y="3163212"/>
            <a:ext cx="1060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Contract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2" name="Google Shape;302;p28"/>
          <p:cNvSpPr txBox="1"/>
          <p:nvPr/>
        </p:nvSpPr>
        <p:spPr>
          <a:xfrm>
            <a:off x="4655276" y="3163212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3" name="Google Shape;303;p28"/>
          <p:cNvSpPr txBox="1"/>
          <p:nvPr/>
        </p:nvSpPr>
        <p:spPr>
          <a:xfrm>
            <a:off x="1059050" y="3696224"/>
            <a:ext cx="913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0xa9...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4" name="Google Shape;304;p28"/>
          <p:cNvSpPr txBox="1"/>
          <p:nvPr/>
        </p:nvSpPr>
        <p:spPr>
          <a:xfrm>
            <a:off x="2231613" y="3696223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Carlo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5" name="Google Shape;305;p28"/>
          <p:cNvSpPr txBox="1"/>
          <p:nvPr/>
        </p:nvSpPr>
        <p:spPr>
          <a:xfrm>
            <a:off x="3516700" y="3696223"/>
            <a:ext cx="1060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Matteo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4643702" y="3696223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12.5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7" name="Google Shape;307;p28"/>
          <p:cNvSpPr txBox="1"/>
          <p:nvPr/>
        </p:nvSpPr>
        <p:spPr>
          <a:xfrm>
            <a:off x="3516715" y="2097189"/>
            <a:ext cx="913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Sam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8" name="Google Shape;308;p28"/>
          <p:cNvSpPr txBox="1"/>
          <p:nvPr/>
        </p:nvSpPr>
        <p:spPr>
          <a:xfrm>
            <a:off x="5546735" y="1031083"/>
            <a:ext cx="12531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Thanks</a:t>
            </a:r>
            <a:endParaRPr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5480247" y="1599732"/>
            <a:ext cx="12531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   Paid</a:t>
            </a:r>
            <a:endParaRPr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10" name="Google Shape;310;p28"/>
          <p:cNvSpPr txBox="1"/>
          <p:nvPr/>
        </p:nvSpPr>
        <p:spPr>
          <a:xfrm>
            <a:off x="5546735" y="2630061"/>
            <a:ext cx="11868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Vote for #1</a:t>
            </a:r>
            <a:endParaRPr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11" name="Google Shape;311;p28"/>
          <p:cNvSpPr txBox="1"/>
          <p:nvPr/>
        </p:nvSpPr>
        <p:spPr>
          <a:xfrm>
            <a:off x="5546735" y="3696047"/>
            <a:ext cx="12531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ricevuto!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12" name="Google Shape;312;p28"/>
          <p:cNvCxnSpPr/>
          <p:nvPr/>
        </p:nvCxnSpPr>
        <p:spPr>
          <a:xfrm>
            <a:off x="861050" y="1548944"/>
            <a:ext cx="564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28"/>
          <p:cNvCxnSpPr/>
          <p:nvPr/>
        </p:nvCxnSpPr>
        <p:spPr>
          <a:xfrm>
            <a:off x="861050" y="2561622"/>
            <a:ext cx="5649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28"/>
          <p:cNvCxnSpPr/>
          <p:nvPr/>
        </p:nvCxnSpPr>
        <p:spPr>
          <a:xfrm>
            <a:off x="861050" y="3079400"/>
            <a:ext cx="5649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28"/>
          <p:cNvCxnSpPr/>
          <p:nvPr/>
        </p:nvCxnSpPr>
        <p:spPr>
          <a:xfrm>
            <a:off x="861050" y="3642879"/>
            <a:ext cx="564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28"/>
          <p:cNvSpPr txBox="1"/>
          <p:nvPr/>
        </p:nvSpPr>
        <p:spPr>
          <a:xfrm>
            <a:off x="7394238" y="1197027"/>
            <a:ext cx="1154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Block N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17" name="Google Shape;317;p28"/>
          <p:cNvSpPr txBox="1"/>
          <p:nvPr/>
        </p:nvSpPr>
        <p:spPr>
          <a:xfrm>
            <a:off x="7394238" y="2875509"/>
            <a:ext cx="1154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Block N+1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18" name="Google Shape;318;p28"/>
          <p:cNvSpPr txBox="1"/>
          <p:nvPr/>
        </p:nvSpPr>
        <p:spPr>
          <a:xfrm>
            <a:off x="5546913" y="3208533"/>
            <a:ext cx="11868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Vote for #2</a:t>
            </a:r>
            <a:endParaRPr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19" name="Google Shape;319;p28"/>
          <p:cNvCxnSpPr/>
          <p:nvPr/>
        </p:nvCxnSpPr>
        <p:spPr>
          <a:xfrm>
            <a:off x="527213" y="2098213"/>
            <a:ext cx="6557400" cy="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28"/>
          <p:cNvSpPr/>
          <p:nvPr/>
        </p:nvSpPr>
        <p:spPr>
          <a:xfrm>
            <a:off x="527025" y="4391575"/>
            <a:ext cx="6579000" cy="538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1" name="Google Shape;321;p28"/>
          <p:cNvCxnSpPr/>
          <p:nvPr/>
        </p:nvCxnSpPr>
        <p:spPr>
          <a:xfrm>
            <a:off x="539575" y="4394775"/>
            <a:ext cx="6556500" cy="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28"/>
          <p:cNvSpPr txBox="1"/>
          <p:nvPr/>
        </p:nvSpPr>
        <p:spPr>
          <a:xfrm>
            <a:off x="7394238" y="4475709"/>
            <a:ext cx="1154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Block N+2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3" name="Google Shape;323;p28"/>
          <p:cNvSpPr txBox="1"/>
          <p:nvPr/>
        </p:nvSpPr>
        <p:spPr>
          <a:xfrm>
            <a:off x="1059050" y="4534424"/>
            <a:ext cx="913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0xa10...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4" name="Google Shape;324;p28"/>
          <p:cNvSpPr txBox="1"/>
          <p:nvPr/>
        </p:nvSpPr>
        <p:spPr>
          <a:xfrm>
            <a:off x="2231613" y="4534423"/>
            <a:ext cx="974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Leo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5" name="Google Shape;325;p28"/>
          <p:cNvSpPr txBox="1"/>
          <p:nvPr/>
        </p:nvSpPr>
        <p:spPr>
          <a:xfrm>
            <a:off x="3516700" y="4534423"/>
            <a:ext cx="10605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Contract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6" name="Google Shape;326;p28"/>
          <p:cNvSpPr txBox="1"/>
          <p:nvPr/>
        </p:nvSpPr>
        <p:spPr>
          <a:xfrm>
            <a:off x="4643702" y="4534423"/>
            <a:ext cx="6414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7" name="Google Shape;327;p28"/>
          <p:cNvSpPr txBox="1"/>
          <p:nvPr/>
        </p:nvSpPr>
        <p:spPr>
          <a:xfrm>
            <a:off x="5546735" y="4534247"/>
            <a:ext cx="12531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vote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58"/>
            <a:ext cx="9144001" cy="5134218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9"/>
          <p:cNvSpPr/>
          <p:nvPr/>
        </p:nvSpPr>
        <p:spPr>
          <a:xfrm>
            <a:off x="132525" y="667675"/>
            <a:ext cx="734700" cy="2325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0"/>
          <p:cNvSpPr txBox="1"/>
          <p:nvPr>
            <p:ph type="title"/>
          </p:nvPr>
        </p:nvSpPr>
        <p:spPr>
          <a:xfrm>
            <a:off x="311700" y="445025"/>
            <a:ext cx="577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How to access the blockchain?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39" name="Google Shape;3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920" y="1212475"/>
            <a:ext cx="5104852" cy="2911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0"/>
          <p:cNvSpPr txBox="1"/>
          <p:nvPr>
            <p:ph type="title"/>
          </p:nvPr>
        </p:nvSpPr>
        <p:spPr>
          <a:xfrm>
            <a:off x="311700" y="1843825"/>
            <a:ext cx="5772900" cy="31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355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 DApp will read and write to the blockchain </a:t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355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The DApps needs you to save data to the chain, you will need to pay fees - so you’ll need a wallet.</a:t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355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 DApp in a  browser will typically use</a:t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355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the metamask wallet </a:t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355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(a browser extension)</a:t>
            </a:r>
            <a:endParaRPr sz="2355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1"/>
          <p:cNvSpPr txBox="1"/>
          <p:nvPr/>
        </p:nvSpPr>
        <p:spPr>
          <a:xfrm>
            <a:off x="1229100" y="1393125"/>
            <a:ext cx="1748700" cy="400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WEB 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46" name="Google Shape;3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72" y="1975178"/>
            <a:ext cx="1146675" cy="114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1475" y="1854463"/>
            <a:ext cx="1447000" cy="144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1"/>
          <p:cNvSpPr txBox="1"/>
          <p:nvPr/>
        </p:nvSpPr>
        <p:spPr>
          <a:xfrm>
            <a:off x="6187950" y="1393125"/>
            <a:ext cx="1748700" cy="400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WEB 3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497713" y="3379900"/>
            <a:ext cx="109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PROFILE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ACTIVITY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50" name="Google Shape;350;p31"/>
          <p:cNvSpPr txBox="1"/>
          <p:nvPr/>
        </p:nvSpPr>
        <p:spPr>
          <a:xfrm>
            <a:off x="2207773" y="3379900"/>
            <a:ext cx="226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ACCOUNT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TRANSACTIONS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51" name="Google Shape;35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5153" y="1827048"/>
            <a:ext cx="1815725" cy="1820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30944" y="3437690"/>
            <a:ext cx="286033" cy="286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10867" y="2872377"/>
            <a:ext cx="286033" cy="286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7700" y="2800799"/>
            <a:ext cx="212899" cy="213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24193" y="2250290"/>
            <a:ext cx="167854" cy="168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0606" y="2053377"/>
            <a:ext cx="167854" cy="168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5651" y="2363298"/>
            <a:ext cx="167854" cy="168316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1"/>
          <p:cNvSpPr txBox="1"/>
          <p:nvPr/>
        </p:nvSpPr>
        <p:spPr>
          <a:xfrm>
            <a:off x="5598603" y="3837875"/>
            <a:ext cx="292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PROFILE is ACCOUNT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ACTIVITIES are TRANSACTIONS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59" name="Google Shape;359;p31"/>
          <p:cNvCxnSpPr/>
          <p:nvPr/>
        </p:nvCxnSpPr>
        <p:spPr>
          <a:xfrm>
            <a:off x="2103450" y="2075625"/>
            <a:ext cx="0" cy="2184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0" name="Google Shape;36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Social and Finance on the Internet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1" name="Google Shape;361;p31"/>
          <p:cNvSpPr txBox="1"/>
          <p:nvPr/>
        </p:nvSpPr>
        <p:spPr>
          <a:xfrm>
            <a:off x="7416975" y="3379900"/>
            <a:ext cx="202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Rob’s Wallet</a:t>
            </a:r>
            <a:endParaRPr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0x123abc...789a4b</a:t>
            </a:r>
            <a:endParaRPr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2" name="Google Shape;362;p31"/>
          <p:cNvSpPr txBox="1"/>
          <p:nvPr/>
        </p:nvSpPr>
        <p:spPr>
          <a:xfrm>
            <a:off x="6308444" y="4457100"/>
            <a:ext cx="18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Pseudo-Anonymity</a:t>
            </a:r>
            <a:endParaRPr i="1"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Digital Signature</a:t>
            </a:r>
            <a:endParaRPr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Password Responsibility</a:t>
            </a:r>
            <a:endParaRPr sz="1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CHECK-IN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I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ntroduce Yourself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Metamask wallet address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2"/>
          <p:cNvSpPr txBox="1"/>
          <p:nvPr/>
        </p:nvSpPr>
        <p:spPr>
          <a:xfrm>
            <a:off x="1004300" y="1378600"/>
            <a:ext cx="3567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Is the native token of the Ethereum Blockchain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Miners get paid in Ether to glue (validate) the blocks together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In order to interact with the Ethereum Blockchain, you need a personal balance of ETH, because the Ethereum network charges you (in “Gas”) for: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-"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saving information</a:t>
            </a:r>
            <a:endParaRPr i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-"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computing</a:t>
            </a:r>
            <a:endParaRPr i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68" name="Google Shape;3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975" y="224063"/>
            <a:ext cx="1014625" cy="10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2"/>
          <p:cNvSpPr txBox="1"/>
          <p:nvPr>
            <p:ph type="title"/>
          </p:nvPr>
        </p:nvSpPr>
        <p:spPr>
          <a:xfrm>
            <a:off x="311700" y="445025"/>
            <a:ext cx="243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ETHER (ETH)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70" name="Google Shape;37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4024" y="686813"/>
            <a:ext cx="2351000" cy="39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125" y="2474969"/>
            <a:ext cx="1135611" cy="11590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sp>
        <p:nvSpPr>
          <p:cNvPr id="376" name="Google Shape;37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SMART CONTRACTS CAN SAVE INFO (REGISTRY)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77" name="Google Shape;37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4246" y="1237925"/>
            <a:ext cx="1466198" cy="14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3"/>
          <p:cNvSpPr txBox="1"/>
          <p:nvPr/>
        </p:nvSpPr>
        <p:spPr>
          <a:xfrm>
            <a:off x="390225" y="1112674"/>
            <a:ext cx="3709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software that runs on the blockchain = public and decentralized. It contains a list of rules.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EXAMPLE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 am a shepherd. 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 want to save my sheep in a list that: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Char char="●"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shows I own them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Char char="●"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is a public list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If I registered the sheep with my city, I would have to trust the city’s record keeper &amp; their servers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Only the owner of a sheep can transfer its ownership to someone else. Everytime a sheep is sold, the new owner displays on the registry automatically (I don’t need a public functionary to update it)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79" name="Google Shape;37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6568" y="1419468"/>
            <a:ext cx="1943804" cy="19839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3"/>
          <p:cNvSpPr/>
          <p:nvPr/>
        </p:nvSpPr>
        <p:spPr>
          <a:xfrm>
            <a:off x="4550525" y="3957525"/>
            <a:ext cx="3967800" cy="9540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3"/>
          <p:cNvSpPr txBox="1"/>
          <p:nvPr/>
        </p:nvSpPr>
        <p:spPr>
          <a:xfrm>
            <a:off x="4589675" y="4049775"/>
            <a:ext cx="388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ROB the SHEPHERD’s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SHEEP CONTRACT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4D4D4D"/>
                </a:solidFill>
                <a:latin typeface="Quicksand"/>
                <a:ea typeface="Quicksand"/>
                <a:cs typeface="Quicksand"/>
                <a:sym typeface="Quicksand"/>
              </a:rPr>
              <a:t>0x05854cA140caB11e2f5AAb284c6AB5415f96E26B</a:t>
            </a:r>
            <a:endParaRPr sz="1200">
              <a:solidFill>
                <a:srgbClr val="4D4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82" name="Google Shape;38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391" y="2098523"/>
            <a:ext cx="1231334" cy="1256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325" y="1112675"/>
            <a:ext cx="1496000" cy="149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sp>
        <p:nvSpPr>
          <p:cNvPr id="388" name="Google Shape;38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SMART CONTRACTS CAN HOLD MONEY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9" name="Google Shape;389;p34"/>
          <p:cNvSpPr txBox="1"/>
          <p:nvPr/>
        </p:nvSpPr>
        <p:spPr>
          <a:xfrm>
            <a:off x="390225" y="1112674"/>
            <a:ext cx="3709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Contract can hold Ether or other tokens</a:t>
            </a: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Rules are set up in the contract about what to do with the money.</a:t>
            </a:r>
            <a:b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</a:b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Char char="-"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Payable functions / receive()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Char char="-"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Rules can be set and voted on how that money is managed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Char char="-"/>
            </a:pPr>
            <a:r>
              <a:rPr lang="it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Roles can be given to specific addresses (EOAs or other contracts)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0" name="Google Shape;390;p34"/>
          <p:cNvSpPr txBox="1"/>
          <p:nvPr>
            <p:ph type="title"/>
          </p:nvPr>
        </p:nvSpPr>
        <p:spPr>
          <a:xfrm>
            <a:off x="311700" y="3126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92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Used in Escrow and Multi-Signature Contracts</a:t>
            </a:r>
            <a:endParaRPr sz="192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"/>
          <p:cNvSpPr txBox="1"/>
          <p:nvPr/>
        </p:nvSpPr>
        <p:spPr>
          <a:xfrm>
            <a:off x="509825" y="1320300"/>
            <a:ext cx="46179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Custom money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Token Standard (same base Smart Contract)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Contains the lists of Value Holders’ Addresses 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They are “fungible” and “swappable”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(</a:t>
            </a: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e.g. 10 tokens of Project A can be exchanged for 2 tokens of Project B</a:t>
            </a: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Many startups use these tokens to: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icksand"/>
              <a:buChar char="●"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govern their Decentralized Apps (DApps)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icksand"/>
              <a:buChar char="●"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raise funds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96" name="Google Shape;3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975" y="2876550"/>
            <a:ext cx="1428200" cy="142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5775" y="3219487"/>
            <a:ext cx="742324" cy="74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1575" y="2990887"/>
            <a:ext cx="742324" cy="74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3975" y="1764660"/>
            <a:ext cx="842057" cy="692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9068" y="1820084"/>
            <a:ext cx="842057" cy="692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7370" y="1653813"/>
            <a:ext cx="842057" cy="692653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ERC20 - FUNGIBLE TOKENs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6"/>
          <p:cNvSpPr/>
          <p:nvPr/>
        </p:nvSpPr>
        <p:spPr>
          <a:xfrm>
            <a:off x="4911575" y="1405250"/>
            <a:ext cx="3588300" cy="3083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rgbClr val="FF00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6"/>
          <p:cNvSpPr txBox="1"/>
          <p:nvPr/>
        </p:nvSpPr>
        <p:spPr>
          <a:xfrm>
            <a:off x="592200" y="1405250"/>
            <a:ext cx="4091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Each token is unique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The token can represent ownership of copyrights / royalties / licenses / tickets, anything that the Author associated with the NFT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An example rule: The Author can receive royalties every time the NFT is sold on the secondary market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QUESTION: </a:t>
            </a: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does it mean to own a digital thing?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09" name="Google Shape;409;p36"/>
          <p:cNvSpPr/>
          <p:nvPr/>
        </p:nvSpPr>
        <p:spPr>
          <a:xfrm>
            <a:off x="5170800" y="1678125"/>
            <a:ext cx="1377900" cy="51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Quicksand"/>
                <a:ea typeface="Quicksand"/>
                <a:cs typeface="Quicksand"/>
                <a:sym typeface="Quicksand"/>
              </a:rPr>
              <a:t>Who owns it</a:t>
            </a:r>
            <a:endParaRPr sz="1200"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410" name="Google Shape;4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8200" y="1647574"/>
            <a:ext cx="1200900" cy="1789301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>
              <a:srgbClr val="00FFFF">
                <a:alpha val="50000"/>
              </a:srgbClr>
            </a:outerShdw>
          </a:effectLst>
        </p:spPr>
      </p:pic>
      <p:sp>
        <p:nvSpPr>
          <p:cNvPr id="411" name="Google Shape;411;p36"/>
          <p:cNvSpPr/>
          <p:nvPr/>
        </p:nvSpPr>
        <p:spPr>
          <a:xfrm>
            <a:off x="5146950" y="2588388"/>
            <a:ext cx="1377900" cy="750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Quicksand"/>
                <a:ea typeface="Quicksand"/>
                <a:cs typeface="Quicksand"/>
                <a:sym typeface="Quicksand"/>
              </a:rPr>
              <a:t>Address of artwork  on IPFS</a:t>
            </a:r>
            <a:endParaRPr sz="12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12" name="Google Shape;412;p36"/>
          <p:cNvSpPr txBox="1"/>
          <p:nvPr/>
        </p:nvSpPr>
        <p:spPr>
          <a:xfrm>
            <a:off x="6988200" y="2115625"/>
            <a:ext cx="12009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NFT</a:t>
            </a:r>
            <a:endParaRPr sz="3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36"/>
          <p:cNvSpPr/>
          <p:nvPr/>
        </p:nvSpPr>
        <p:spPr>
          <a:xfrm>
            <a:off x="5146950" y="3596425"/>
            <a:ext cx="2790000" cy="750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Quicksand"/>
                <a:ea typeface="Quicksand"/>
                <a:cs typeface="Quicksand"/>
                <a:sym typeface="Quicksand"/>
              </a:rPr>
              <a:t>Rules: eg:  like 10% of resales go to original creator</a:t>
            </a:r>
            <a:endParaRPr sz="12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14" name="Google Shape;41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ERC721 - NON FUNGIBLE TOKENs (NFTs)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7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Basics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of a Smart Contract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8"/>
          <p:cNvSpPr txBox="1"/>
          <p:nvPr>
            <p:ph idx="1" type="body"/>
          </p:nvPr>
        </p:nvSpPr>
        <p:spPr>
          <a:xfrm>
            <a:off x="311700" y="1336350"/>
            <a:ext cx="85206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Language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from readable programming language (e.g. Solidity) to OpCodes to Machine Code (bytecode)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code language is usually annotated with natural language comments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In Solidity there is Natspec - more than normal code comments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	these comments get  saved in the compiled contract’s metadata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9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Deployer / </a:t>
            </a: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Owner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the deployer’s address often has specific permissions &amp; privileges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(ownable.sol contract / 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‘onlyOwner’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modifier)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responsibilities entailed by contract ownership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what is the value of a DAO contract with a permissioned Owner?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Functions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 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write on / read from the Blockchain</a:t>
            </a:r>
            <a:endParaRPr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running functions on smart contracts can have specific checks (modifiers, require statements, if statements etc.)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functions can handle internal logic in a contract (private) or can be publicly 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accessible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Deployment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a deployed contract is included in the chain and can be accessed by users as well as other contracts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a 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write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function writes on the blockchain, requiring fees and gas, and once signed returns a transaction hash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Where bureaucracy becomes a problem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Signing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Sign something with your private key and there is a “result”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→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Someone else can use this “result” to derive your public key and what you signed - thus proving that you signed it with your private key.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3"/>
          <p:cNvSpPr txBox="1"/>
          <p:nvPr>
            <p:ph type="title"/>
          </p:nvPr>
        </p:nvSpPr>
        <p:spPr>
          <a:xfrm>
            <a:off x="311700" y="1231525"/>
            <a:ext cx="8520600" cy="7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2_O</a:t>
            </a: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wner.sol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4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Defining a standard for Smart Legal Contract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5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Smart contracts may be legal contracts themselves if they meet the requirements established by a given jurisdiction.</a:t>
            </a:r>
            <a:b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</a:b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 u="sng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UK Jurisdiction Taskforce of the LawTech Delivery Panel, Consultation Paper May 2019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: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“A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 smart contract may or may not have legal ramifications as it is merely computer code, whereas a ‘</a:t>
            </a:r>
            <a:r>
              <a:rPr i="1"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smart legal contract’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 refers to a smart contract that either is, or is part of, a binding legal contract.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”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Categorization by UK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Jurisdiction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Taskforce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: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Quicksand"/>
              <a:buChar char="●"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Solely Code Model: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code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standing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by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itself (without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being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housed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within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any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form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of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natural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language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contractual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architecture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)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icksand"/>
              <a:buChar char="●"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Internal Model: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contract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written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in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document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comprising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natural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language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and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code</a:t>
            </a:r>
            <a:endParaRPr i="1"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icksand"/>
              <a:buChar char="●"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External Model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: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contract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entirely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in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natural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language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but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including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agreement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for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certain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i="1" lang="it" sz="1600">
                <a:latin typeface="Quicksand"/>
                <a:ea typeface="Quicksand"/>
                <a:cs typeface="Quicksand"/>
                <a:sym typeface="Quicksand"/>
              </a:rPr>
              <a:t>aspects of the contract to be performed using a program designed for this purpose</a:t>
            </a:r>
            <a:endParaRPr i="1"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Public Consultation</a:t>
            </a:r>
            <a:r>
              <a:rPr i="1"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				</a:t>
            </a:r>
            <a:r>
              <a:rPr lang="it" sz="16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Legal Statement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icksand"/>
              <a:buAutoNum type="arabicPeriod"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Legal readability of the code and verification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Natspec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Quicksand"/>
              <a:buChar char="●"/>
            </a:pP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U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se the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///@notice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 natspec tags (or simply ///), for example as 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@notice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 law etc.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A w</a:t>
            </a:r>
            <a:r>
              <a:rPr lang="it" sz="1600">
                <a:solidFill>
                  <a:srgbClr val="9E9E9E"/>
                </a:solidFill>
                <a:latin typeface="Quicksand"/>
                <a:ea typeface="Quicksand"/>
                <a:cs typeface="Quicksand"/>
                <a:sym typeface="Quicksand"/>
              </a:rPr>
              <a:t>allet can use the NatSpec user documentation to display a confirmation message to the user whenever they interact with the contract, together with requesting authorization for the transaction signature</a:t>
            </a:r>
            <a:endParaRPr sz="1600">
              <a:solidFill>
                <a:srgbClr val="9E9E9E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9E9E9E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Quicksand"/>
              <a:buChar char="●"/>
            </a:pP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Custom tags: </a:t>
            </a: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///@custom:law </a:t>
            </a: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(our proposal) to make legal citations</a:t>
            </a:r>
            <a:br>
              <a:rPr lang="it" sz="1600">
                <a:latin typeface="Quicksand"/>
                <a:ea typeface="Quicksand"/>
                <a:cs typeface="Quicksand"/>
                <a:sym typeface="Quicksand"/>
              </a:rPr>
            </a:b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Quicksand"/>
              <a:buChar char="●"/>
            </a:pP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The contract will not compile if Natspec is not typed correctly, </a:t>
            </a:r>
            <a:br>
              <a:rPr lang="it" sz="1600">
                <a:latin typeface="Quicksand"/>
                <a:ea typeface="Quicksand"/>
                <a:cs typeface="Quicksand"/>
                <a:sym typeface="Quicksand"/>
              </a:rPr>
            </a:br>
            <a:r>
              <a:rPr lang="it" sz="1600">
                <a:latin typeface="Quicksand"/>
                <a:ea typeface="Quicksand"/>
                <a:cs typeface="Quicksand"/>
                <a:sym typeface="Quicksand"/>
              </a:rPr>
              <a:t>IT IS MORE THAN JUST A NOTE 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1138"/>
            <a:ext cx="8839202" cy="238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Sourcify.eth / Publish source code and metadata on IPFS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Lexon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(</a:t>
            </a:r>
            <a:r>
              <a:rPr lang="it" u="sng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article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)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 u="sng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http://demo.lexon.tech/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0"/>
          <p:cNvSpPr txBox="1"/>
          <p:nvPr>
            <p:ph idx="1" type="body"/>
          </p:nvPr>
        </p:nvSpPr>
        <p:spPr>
          <a:xfrm>
            <a:off x="311700" y="1373400"/>
            <a:ext cx="85206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IDs and wallets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A unique a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ddress associated to a unique ID, enforce KYC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Proof of humanity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Other Solutions: connect a wallet to the State-provided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digital signature (is it possible?)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1"/>
          <p:cNvSpPr txBox="1"/>
          <p:nvPr>
            <p:ph idx="1" type="body"/>
          </p:nvPr>
        </p:nvSpPr>
        <p:spPr>
          <a:xfrm>
            <a:off x="311700" y="1373400"/>
            <a:ext cx="85206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3. Multisignature Contracts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for multi-party deals and transactions, joint ventures, shareholders meeting, supply chain, DAO governance, etc.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gnosis.safe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demo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AutoNum type="arabicPeriod"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Public Administration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’s random behavior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bureaucracy decision-making gauntlets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document accessibility and digitization of records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delays in payments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corruption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2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What else makes a smart contract LEGAL?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3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Defining a Modus Operandi for DAPPs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/>
          <p:nvPr/>
        </p:nvSpPr>
        <p:spPr>
          <a:xfrm>
            <a:off x="809500" y="3799350"/>
            <a:ext cx="420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00"/>
                </a:solidFill>
                <a:latin typeface="Quicksand"/>
                <a:ea typeface="Quicksand"/>
                <a:cs typeface="Quicksand"/>
                <a:sym typeface="Quicksand"/>
              </a:rPr>
              <a:t>CONSTRAINTS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05" name="Google Shape;505;p54"/>
          <p:cNvSpPr/>
          <p:nvPr/>
        </p:nvSpPr>
        <p:spPr>
          <a:xfrm>
            <a:off x="4877700" y="972750"/>
            <a:ext cx="3198000" cy="3198000"/>
          </a:xfrm>
          <a:prstGeom prst="ellipse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4"/>
          <p:cNvSpPr/>
          <p:nvPr/>
        </p:nvSpPr>
        <p:spPr>
          <a:xfrm>
            <a:off x="5088207" y="972750"/>
            <a:ext cx="2777100" cy="2401500"/>
          </a:xfrm>
          <a:prstGeom prst="triangle">
            <a:avLst>
              <a:gd fmla="val 50000" name="adj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4"/>
          <p:cNvSpPr/>
          <p:nvPr/>
        </p:nvSpPr>
        <p:spPr>
          <a:xfrm>
            <a:off x="5823450" y="2067750"/>
            <a:ext cx="1306500" cy="13065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54"/>
          <p:cNvSpPr txBox="1"/>
          <p:nvPr/>
        </p:nvSpPr>
        <p:spPr>
          <a:xfrm>
            <a:off x="809500" y="2344450"/>
            <a:ext cx="387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00FF"/>
                </a:solidFill>
                <a:latin typeface="Quicksand"/>
                <a:ea typeface="Quicksand"/>
                <a:cs typeface="Quicksand"/>
                <a:sym typeface="Quicksand"/>
              </a:rPr>
              <a:t>BUILDING AND ROLES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09" name="Google Shape;509;p54"/>
          <p:cNvSpPr txBox="1"/>
          <p:nvPr/>
        </p:nvSpPr>
        <p:spPr>
          <a:xfrm>
            <a:off x="809500" y="889550"/>
            <a:ext cx="387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00FFFF"/>
                </a:solidFill>
                <a:latin typeface="Quicksand"/>
                <a:ea typeface="Quicksand"/>
                <a:cs typeface="Quicksand"/>
                <a:sym typeface="Quicksand"/>
              </a:rPr>
              <a:t>INTENTION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5"/>
          <p:cNvSpPr/>
          <p:nvPr/>
        </p:nvSpPr>
        <p:spPr>
          <a:xfrm>
            <a:off x="4877700" y="972750"/>
            <a:ext cx="3198000" cy="3198000"/>
          </a:xfrm>
          <a:prstGeom prst="ellipse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outerShdw blurRad="100013" rotWithShape="0" algn="bl" dir="5400000" dist="19050">
              <a:srgbClr val="FFFFFF">
                <a:alpha val="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55"/>
          <p:cNvSpPr txBox="1"/>
          <p:nvPr/>
        </p:nvSpPr>
        <p:spPr>
          <a:xfrm>
            <a:off x="733300" y="965750"/>
            <a:ext cx="40683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00FFFF"/>
                </a:solidFill>
                <a:latin typeface="Quicksand"/>
                <a:ea typeface="Quicksand"/>
                <a:cs typeface="Quicksand"/>
                <a:sym typeface="Quicksand"/>
              </a:rPr>
              <a:t>INTENTION</a:t>
            </a:r>
            <a:endParaRPr i="1" sz="1600">
              <a:solidFill>
                <a:srgbClr val="00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is my project about?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e.g. NFTs as collaterals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action does my DAPP enable?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e.g. 1) P2P trading of digital ownership certificates</a:t>
            </a:r>
            <a:endParaRPr i="1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mis-behavior does it leave room for?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e.g. 1) people issuing certificates over digital or physical items they don’t have ownership or copyright on</a:t>
            </a:r>
            <a:endParaRPr i="1" sz="16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6"/>
          <p:cNvSpPr txBox="1"/>
          <p:nvPr/>
        </p:nvSpPr>
        <p:spPr>
          <a:xfrm>
            <a:off x="809500" y="849700"/>
            <a:ext cx="45057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00FF"/>
                </a:solidFill>
                <a:latin typeface="Quicksand"/>
                <a:ea typeface="Quicksand"/>
                <a:cs typeface="Quicksand"/>
                <a:sym typeface="Quicksand"/>
              </a:rPr>
              <a:t>ORGANIZATIONS AND ROLES</a:t>
            </a:r>
            <a:endParaRPr i="1" sz="1600">
              <a:solidFill>
                <a:srgbClr val="FF00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Should I use standard Smart Contracts?</a:t>
            </a:r>
            <a:b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or hire someone to extend them?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are the Roles and Limitations?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Quicksand"/>
              <a:buChar char="●"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Contract Owner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Quicksand"/>
              <a:buChar char="●"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Modifiers/Require functions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Promises and contract flexibility:</a:t>
            </a:r>
            <a:endParaRPr i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Quicksand"/>
              <a:buChar char="●"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Contracts’ interoperability can be a problem </a:t>
            </a:r>
            <a:b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(e.g. NGO tokens being ‘pooled’ by users) 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Quicksand"/>
              <a:buChar char="●"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Where should I implement ‘upgradable’ Proxy contracts?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Quicksand"/>
              <a:buChar char="●"/>
            </a:pPr>
            <a:r>
              <a:rPr i="1" lang="it" sz="1200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What is the consensus mechanism of these proxy contracts?</a:t>
            </a:r>
            <a:endParaRPr i="1" sz="12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21" name="Google Shape;521;p56"/>
          <p:cNvSpPr/>
          <p:nvPr/>
        </p:nvSpPr>
        <p:spPr>
          <a:xfrm>
            <a:off x="5088207" y="972750"/>
            <a:ext cx="2777100" cy="2401500"/>
          </a:xfrm>
          <a:prstGeom prst="triangle">
            <a:avLst>
              <a:gd fmla="val 50000" name="adj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7"/>
          <p:cNvSpPr/>
          <p:nvPr/>
        </p:nvSpPr>
        <p:spPr>
          <a:xfrm>
            <a:off x="3351600" y="1351350"/>
            <a:ext cx="2440800" cy="244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7"/>
          <p:cNvSpPr/>
          <p:nvPr/>
        </p:nvSpPr>
        <p:spPr>
          <a:xfrm>
            <a:off x="3351575" y="2558649"/>
            <a:ext cx="12204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DATA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28" name="Google Shape;528;p57"/>
          <p:cNvSpPr/>
          <p:nvPr/>
        </p:nvSpPr>
        <p:spPr>
          <a:xfrm>
            <a:off x="4572026" y="2558650"/>
            <a:ext cx="12204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OWN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29" name="Google Shape;529;p57"/>
          <p:cNvSpPr/>
          <p:nvPr/>
        </p:nvSpPr>
        <p:spPr>
          <a:xfrm>
            <a:off x="4571975" y="1351350"/>
            <a:ext cx="1220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TOKEN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0" name="Google Shape;530;p57"/>
          <p:cNvSpPr/>
          <p:nvPr/>
        </p:nvSpPr>
        <p:spPr>
          <a:xfrm>
            <a:off x="3351575" y="1351350"/>
            <a:ext cx="12204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ID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1" name="Google Shape;531;p57"/>
          <p:cNvSpPr txBox="1"/>
          <p:nvPr/>
        </p:nvSpPr>
        <p:spPr>
          <a:xfrm>
            <a:off x="588825" y="549875"/>
            <a:ext cx="3044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Do I need to be custodian and enforce KYC - AML</a:t>
            </a: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? </a:t>
            </a:r>
            <a:b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b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</a:t>
            </a: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r can I respect anonymity</a:t>
            </a:r>
            <a:b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and privacy?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Is self-sovereign ID enough</a:t>
            </a:r>
            <a:b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for the dAPP’s purpose?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2" name="Google Shape;532;p57"/>
          <p:cNvSpPr txBox="1"/>
          <p:nvPr/>
        </p:nvSpPr>
        <p:spPr>
          <a:xfrm>
            <a:off x="644400" y="2751300"/>
            <a:ext cx="2862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data goes public?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Immutability vs Right to Be Forgotten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Is there off-chain data I should deal with? (e.g. Geolocation)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Are these data sensitive of IP?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3" name="Google Shape;533;p57"/>
          <p:cNvSpPr txBox="1"/>
          <p:nvPr/>
        </p:nvSpPr>
        <p:spPr>
          <a:xfrm>
            <a:off x="6123700" y="503675"/>
            <a:ext cx="25134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does it represent? </a:t>
            </a:r>
            <a:r>
              <a:rPr i="1" lang="it" sz="1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(utility, payment, security)</a:t>
            </a:r>
            <a:endParaRPr i="1" sz="1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What is the token’s life cycle?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Hard governance or signaling?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4" name="Google Shape;534;p57"/>
          <p:cNvSpPr txBox="1"/>
          <p:nvPr/>
        </p:nvSpPr>
        <p:spPr>
          <a:xfrm>
            <a:off x="6123700" y="2966700"/>
            <a:ext cx="3147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Who owns what?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Are smart contracts enough to cover all the rights and </a:t>
            </a:r>
            <a:b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obligations involved?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How is IP implemented?</a:t>
            </a:r>
            <a:endParaRPr i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5" name="Google Shape;535;p57"/>
          <p:cNvSpPr/>
          <p:nvPr/>
        </p:nvSpPr>
        <p:spPr>
          <a:xfrm>
            <a:off x="3102100" y="1138950"/>
            <a:ext cx="2862600" cy="2865600"/>
          </a:xfrm>
          <a:prstGeom prst="mathPlus">
            <a:avLst>
              <a:gd fmla="val 0" name="adj1"/>
            </a:avLst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536" name="Google Shape;536;p57"/>
          <p:cNvCxnSpPr/>
          <p:nvPr/>
        </p:nvCxnSpPr>
        <p:spPr>
          <a:xfrm>
            <a:off x="283900" y="2571750"/>
            <a:ext cx="281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7"/>
          <p:cNvCxnSpPr/>
          <p:nvPr/>
        </p:nvCxnSpPr>
        <p:spPr>
          <a:xfrm rot="10800000">
            <a:off x="4533400" y="191125"/>
            <a:ext cx="0" cy="867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57"/>
          <p:cNvCxnSpPr/>
          <p:nvPr/>
        </p:nvCxnSpPr>
        <p:spPr>
          <a:xfrm rot="10800000">
            <a:off x="4533400" y="4084475"/>
            <a:ext cx="0" cy="867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57"/>
          <p:cNvCxnSpPr/>
          <p:nvPr/>
        </p:nvCxnSpPr>
        <p:spPr>
          <a:xfrm>
            <a:off x="6123700" y="2571750"/>
            <a:ext cx="281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Legal implications of crypto concepts // use right jargon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Publish (and update) wholesome whitepapers // fulfill community &amp; customers’ awareness on the project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Deploy KYC verification, at least at front-end level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Deploy AML tools (e.g. updatable Whitelists/Blacklists for addresses who can interact with the contract)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Separate the deployment of smart contracts and front-end // have multiple front-ends (e.g. Liquidity Pools)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Make sure the front end is not meant to hijack behaviors towards a desired action, but equally represents all the functions of a given contract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Governance Tokens increase regulatory risk and liability: think twice if you need one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CREDITS Victor Charpiat @ EthCC - https://www.youtube.com/watch?v=X51iNXLAV4E&amp;t=1651s</a:t>
            </a:r>
            <a:endParaRPr sz="14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45" name="Google Shape;545;p58"/>
          <p:cNvSpPr txBox="1"/>
          <p:nvPr>
            <p:ph type="title"/>
          </p:nvPr>
        </p:nvSpPr>
        <p:spPr>
          <a:xfrm>
            <a:off x="311700" y="147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Some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Best Practices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9"/>
          <p:cNvSpPr txBox="1"/>
          <p:nvPr>
            <p:ph type="title"/>
          </p:nvPr>
        </p:nvSpPr>
        <p:spPr>
          <a:xfrm>
            <a:off x="311700" y="1319050"/>
            <a:ext cx="8520600" cy="11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Assignment: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how would you use smart contracts to provide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legally-binding solutions in your jurisdiction?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#conceptualPrototypes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0"/>
          <p:cNvSpPr txBox="1"/>
          <p:nvPr>
            <p:ph type="title"/>
          </p:nvPr>
        </p:nvSpPr>
        <p:spPr>
          <a:xfrm>
            <a:off x="311700" y="1319050"/>
            <a:ext cx="8520600" cy="29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Registries 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Escrow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Digital signatures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International trade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Corporate or public governance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Photo Timestamp / insurances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1"/>
          <p:cNvSpPr txBox="1"/>
          <p:nvPr>
            <p:ph type="title"/>
          </p:nvPr>
        </p:nvSpPr>
        <p:spPr>
          <a:xfrm>
            <a:off x="311700" y="1231525"/>
            <a:ext cx="8520600" cy="7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OUR EXAMPLE </a:t>
            </a:r>
            <a:b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Mary and John want to get married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but the city archive was hacked.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2"/>
                </a:solidFill>
                <a:latin typeface="Quicksand"/>
                <a:ea typeface="Quicksand"/>
                <a:cs typeface="Quicksand"/>
                <a:sym typeface="Quicksand"/>
              </a:rPr>
              <a:t>An officer is available for officing the ceremony</a:t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WeddingLedger.sol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3810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2. slow and expensive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Courts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organizational deficits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cost of litigations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Web3 DAPPs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6" name="Google Shape;566;p62"/>
          <p:cNvSpPr/>
          <p:nvPr/>
        </p:nvSpPr>
        <p:spPr>
          <a:xfrm>
            <a:off x="6413225" y="4315425"/>
            <a:ext cx="687175" cy="7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</a:rPr>
              <a:t>CORP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567" name="Google Shape;567;p62"/>
          <p:cNvSpPr/>
          <p:nvPr/>
        </p:nvSpPr>
        <p:spPr>
          <a:xfrm>
            <a:off x="7947245" y="3233583"/>
            <a:ext cx="386505" cy="422100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62"/>
          <p:cNvSpPr/>
          <p:nvPr/>
        </p:nvSpPr>
        <p:spPr>
          <a:xfrm>
            <a:off x="8139550" y="3777750"/>
            <a:ext cx="296975" cy="324350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62"/>
          <p:cNvSpPr/>
          <p:nvPr/>
        </p:nvSpPr>
        <p:spPr>
          <a:xfrm>
            <a:off x="8628825" y="3515413"/>
            <a:ext cx="296975" cy="324350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62"/>
          <p:cNvSpPr/>
          <p:nvPr/>
        </p:nvSpPr>
        <p:spPr>
          <a:xfrm>
            <a:off x="7422900" y="3651526"/>
            <a:ext cx="524350" cy="572640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1" name="Google Shape;57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775" y="2625775"/>
            <a:ext cx="1496000" cy="149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pic>
        <p:nvPicPr>
          <p:cNvPr id="572" name="Google Shape;57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463" y="4242800"/>
            <a:ext cx="790225" cy="790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pic>
        <p:nvPicPr>
          <p:cNvPr id="573" name="Google Shape;57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900" y="3049525"/>
            <a:ext cx="790225" cy="790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pic>
        <p:nvPicPr>
          <p:cNvPr id="574" name="Google Shape;57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00" y="3773850"/>
            <a:ext cx="524350" cy="52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pic>
        <p:nvPicPr>
          <p:cNvPr id="575" name="Google Shape;57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00" y="4720275"/>
            <a:ext cx="324350" cy="32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9050">
              <a:srgbClr val="000000">
                <a:alpha val="90000"/>
              </a:srgbClr>
            </a:outerShdw>
          </a:effectLst>
        </p:spPr>
      </p:pic>
      <p:cxnSp>
        <p:nvCxnSpPr>
          <p:cNvPr id="576" name="Google Shape;576;p62"/>
          <p:cNvCxnSpPr>
            <a:stCxn id="571" idx="1"/>
            <a:endCxn id="573" idx="3"/>
          </p:cNvCxnSpPr>
          <p:nvPr/>
        </p:nvCxnSpPr>
        <p:spPr>
          <a:xfrm flipH="1">
            <a:off x="1746975" y="3373775"/>
            <a:ext cx="241800" cy="708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62"/>
          <p:cNvCxnSpPr>
            <a:stCxn id="573" idx="2"/>
            <a:endCxn id="572" idx="0"/>
          </p:cNvCxnSpPr>
          <p:nvPr/>
        </p:nvCxnSpPr>
        <p:spPr>
          <a:xfrm>
            <a:off x="1352013" y="3839750"/>
            <a:ext cx="455700" cy="4032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62"/>
          <p:cNvCxnSpPr>
            <a:stCxn id="573" idx="2"/>
            <a:endCxn id="575" idx="3"/>
          </p:cNvCxnSpPr>
          <p:nvPr/>
        </p:nvCxnSpPr>
        <p:spPr>
          <a:xfrm flipH="1">
            <a:off x="542613" y="3839750"/>
            <a:ext cx="809400" cy="10428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62"/>
          <p:cNvCxnSpPr>
            <a:stCxn id="573" idx="2"/>
            <a:endCxn id="574" idx="3"/>
          </p:cNvCxnSpPr>
          <p:nvPr/>
        </p:nvCxnSpPr>
        <p:spPr>
          <a:xfrm flipH="1">
            <a:off x="715113" y="3839750"/>
            <a:ext cx="636900" cy="1962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62"/>
          <p:cNvCxnSpPr>
            <a:stCxn id="574" idx="2"/>
            <a:endCxn id="575" idx="0"/>
          </p:cNvCxnSpPr>
          <p:nvPr/>
        </p:nvCxnSpPr>
        <p:spPr>
          <a:xfrm flipH="1">
            <a:off x="380475" y="4298200"/>
            <a:ext cx="72600" cy="4221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62"/>
          <p:cNvCxnSpPr>
            <a:stCxn id="572" idx="1"/>
            <a:endCxn id="575" idx="3"/>
          </p:cNvCxnSpPr>
          <p:nvPr/>
        </p:nvCxnSpPr>
        <p:spPr>
          <a:xfrm flipH="1">
            <a:off x="542463" y="4637913"/>
            <a:ext cx="870000" cy="2445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62"/>
          <p:cNvCxnSpPr>
            <a:stCxn id="572" idx="0"/>
            <a:endCxn id="571" idx="1"/>
          </p:cNvCxnSpPr>
          <p:nvPr/>
        </p:nvCxnSpPr>
        <p:spPr>
          <a:xfrm flipH="1" rot="10800000">
            <a:off x="1807575" y="3373700"/>
            <a:ext cx="181200" cy="8691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3" name="Google Shape;583;p62"/>
          <p:cNvSpPr/>
          <p:nvPr/>
        </p:nvSpPr>
        <p:spPr>
          <a:xfrm>
            <a:off x="8016500" y="4224177"/>
            <a:ext cx="386500" cy="422095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62"/>
          <p:cNvSpPr/>
          <p:nvPr/>
        </p:nvSpPr>
        <p:spPr>
          <a:xfrm>
            <a:off x="8628825" y="4035950"/>
            <a:ext cx="386500" cy="403200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5" name="Google Shape;585;p62"/>
          <p:cNvPicPr preferRelativeResize="0"/>
          <p:nvPr/>
        </p:nvPicPr>
        <p:blipFill rotWithShape="1">
          <a:blip r:embed="rId4">
            <a:alphaModFix/>
          </a:blip>
          <a:srcRect b="27834" l="23529" r="0" t="0"/>
          <a:stretch/>
        </p:blipFill>
        <p:spPr>
          <a:xfrm>
            <a:off x="4651700" y="302000"/>
            <a:ext cx="3784827" cy="2173102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6" name="Google Shape;586;p62"/>
          <p:cNvSpPr txBox="1"/>
          <p:nvPr/>
        </p:nvSpPr>
        <p:spPr>
          <a:xfrm>
            <a:off x="2639588" y="4096675"/>
            <a:ext cx="201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smart contracts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(Blockchain)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7" name="Google Shape;587;p62"/>
          <p:cNvSpPr txBox="1"/>
          <p:nvPr/>
        </p:nvSpPr>
        <p:spPr>
          <a:xfrm>
            <a:off x="5218488" y="3515425"/>
            <a:ext cx="201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Decentralized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Storage - IPFS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8" name="Google Shape;588;p62"/>
          <p:cNvSpPr txBox="1"/>
          <p:nvPr/>
        </p:nvSpPr>
        <p:spPr>
          <a:xfrm>
            <a:off x="4068350" y="4421625"/>
            <a:ext cx="240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Centralized Storage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89" name="Google Shape;589;p62"/>
          <p:cNvSpPr/>
          <p:nvPr/>
        </p:nvSpPr>
        <p:spPr>
          <a:xfrm>
            <a:off x="4644525" y="2487625"/>
            <a:ext cx="3784800" cy="244500"/>
          </a:xfrm>
          <a:prstGeom prst="rect">
            <a:avLst/>
          </a:prstGeom>
          <a:solidFill>
            <a:srgbClr val="FF00FF"/>
          </a:solidFill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FRONT END code (React, Html, Css etc.)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0" name="Google Shape;590;p62"/>
          <p:cNvSpPr/>
          <p:nvPr/>
        </p:nvSpPr>
        <p:spPr>
          <a:xfrm>
            <a:off x="4644525" y="2732088"/>
            <a:ext cx="3784800" cy="2445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“WEB3” code</a:t>
            </a:r>
            <a:endParaRPr/>
          </a:p>
        </p:txBody>
      </p:sp>
      <p:sp>
        <p:nvSpPr>
          <p:cNvPr id="591" name="Google Shape;591;p62"/>
          <p:cNvSpPr/>
          <p:nvPr/>
        </p:nvSpPr>
        <p:spPr>
          <a:xfrm rot="-1800072">
            <a:off x="3601423" y="3001616"/>
            <a:ext cx="790171" cy="244474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62"/>
          <p:cNvSpPr/>
          <p:nvPr/>
        </p:nvSpPr>
        <p:spPr>
          <a:xfrm rot="-8102769">
            <a:off x="6943982" y="3001656"/>
            <a:ext cx="790192" cy="244376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62"/>
          <p:cNvSpPr/>
          <p:nvPr/>
        </p:nvSpPr>
        <p:spPr>
          <a:xfrm rot="-2225">
            <a:off x="3707522" y="3731807"/>
            <a:ext cx="1853700" cy="244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3.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E-commerce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dispute resolution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lack of integrated ODR (online dispute resolution)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4.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General Copyright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and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Trademark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interoperability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“</a:t>
            </a:r>
            <a:r>
              <a:rPr i="1" lang="it">
                <a:latin typeface="Quicksand"/>
                <a:ea typeface="Quicksand"/>
                <a:cs typeface="Quicksand"/>
                <a:sym typeface="Quicksand"/>
              </a:rPr>
              <a:t>once over” 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principle not always respected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5. high cost of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notarizations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proving ownerships 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proving authentication of private contracts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6. </a:t>
            </a:r>
            <a:r>
              <a:rPr lang="it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Ownership Registries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are limited in scope and subject matters 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not all assets are currently tracked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associated transfer of risk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who owns the datasets?</a:t>
            </a:r>
            <a:br>
              <a:rPr lang="it">
                <a:latin typeface="Quicksand"/>
                <a:ea typeface="Quicksand"/>
                <a:cs typeface="Quicksand"/>
                <a:sym typeface="Quicksand"/>
              </a:rPr>
            </a:br>
            <a:r>
              <a:rPr lang="it">
                <a:latin typeface="Quicksand"/>
                <a:ea typeface="Quicksand"/>
                <a:cs typeface="Quicksand"/>
                <a:sym typeface="Quicksand"/>
              </a:rPr>
              <a:t>→ 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bureaucracy</a:t>
            </a:r>
            <a:r>
              <a:rPr lang="it">
                <a:latin typeface="Quicksand"/>
                <a:ea typeface="Quicksand"/>
                <a:cs typeface="Quicksand"/>
                <a:sym typeface="Quicksand"/>
              </a:rPr>
              <a:t> and costs of updating associated registries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latin typeface="Quicksand"/>
                <a:ea typeface="Quicksand"/>
                <a:cs typeface="Quicksand"/>
                <a:sym typeface="Quicksand"/>
              </a:rPr>
              <a:t>(e.g. you can’t register the ownership of the house if the land is not registered)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